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9" r:id="rId13"/>
    <p:sldId id="267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2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F220A-DA9B-4BBC-9C75-C66D46F53A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2D5431-D5FF-44BE-B0B0-08FB98FE7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05585-26EB-401F-A580-C4F7CFA4C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0C38E-E9B1-4C96-BCC8-D99371EEC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2FE22-3A5F-4449-8898-C66D8358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4854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84F19-5B91-4971-9D24-A632D22AD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3F3CFF-4A4B-43E2-BFF5-AE65291855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52F4D-E9D6-4D7B-ABCA-577B628FC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47111-CDAF-464F-BD09-99452F604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CE59C-78F6-4935-AE8B-E3198D8C0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429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604A56-5CB4-4BC7-BA72-37EC50C12B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07CFD4-6E1D-4973-B922-472C9FB23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01650-46DF-43FB-9A3B-A5CD84F4C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F020A-FC80-49E5-9363-F51447315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B1F3C-7EF7-4710-84AF-B799B3DD0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795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E5B47-2EC6-48BC-8DD6-BE05C4B29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6669D-0B7F-4A86-AD0D-C7F8D5192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14E3D-C639-4A52-BBD4-457536FB7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56922-F240-4EF3-905E-B9DFB257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65727-CADB-4DD6-9046-F1100897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628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A3CCD-9691-4A96-A2D6-D1F53F47F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93C4D3-7251-48A1-AEDE-AEBC7EF1E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DB80-1867-4ABC-85FB-CF546D13A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0258E-3BB7-41C5-B0BC-F8716E7B4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ADF5B-5B74-46CE-A56F-B633CC5AA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4261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31F6C-47D6-4523-87B1-1626B9665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1AB54-B5F7-4311-8217-7E3769EF6F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E7B8C-B146-4CDF-B078-67A0EE6B5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0579-953F-4F41-9BCB-8913DA946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92BE6-7135-4CB5-89D6-9D9981B1A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242C2-51E3-4A35-BCB5-C5A81A8CE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0180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4D11A-42A7-412D-87FB-8315E9A58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968DD-1E3F-4BDF-BCA1-21F3F3974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78E27-D17C-4926-901B-318C040F3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390821-6708-4581-975E-3C87A0BA4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9D402B-EF6B-4F04-AE9E-58C2D99BA7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4E8121-22E9-4C44-AF20-BE1527F9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7DF95B-32D7-4CA8-8D6A-2442FE5B4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7E430E-0801-4874-BE8C-20D10F991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0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A5966-06AD-400E-803A-2830E6518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4EF1C0-915C-4F9F-B6F8-34FCB214F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5FAA9-7427-4017-B7F1-61B7297C2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16EB0-0C9E-48B1-A388-ABAF8F8ED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8854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3D9000-27FD-4772-AF4D-93E6A138C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FBBA7F-CEF3-4200-9B6F-C133A8B7F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EDEE6-91DB-4D62-A790-7E8D5FE2C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7804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A595-FB8D-48BF-85CD-0BED13D35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4A508-8447-429A-8E55-874ACAB9C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EA9D00-96A5-496F-95ED-A1A592E0E7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EBFD5-86B6-46A2-81D4-A588B9FB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3C5D8-6C81-46B1-A974-BD2FD2E6E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850BC5-C9A0-434E-9706-6FD8EF18F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6463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036A5-2E6F-451C-BD8A-BBCB3B1FE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705540-3B4E-4D31-B0A6-4FC713EE4F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3EB517-C45B-4940-9B06-4E1F55F5D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F53D7-E620-495E-8001-F6989DD33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D68ACD-B2F0-476E-BD8F-8EB76C9BF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8C4F2B-D316-4097-AE06-FA388F80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664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9802F1-E657-4CF1-BD6A-4EFC93A2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7A822-0EBA-48C7-A780-CD8AE4CEE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EF5F9-0F07-4041-936C-F6A72F130F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D57D4-96EB-485F-885D-A03F9F5EA4CF}" type="datetimeFigureOut">
              <a:rPr lang="en-CA" smtClean="0"/>
              <a:t>2020-09-15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60C3-4B15-4785-B413-CFEA33C508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7811E-C073-4268-BAEF-6F604A18A6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033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a/Countdown-Zero-Day-Stuxnet-Digital-ebook/dp/B00KEPLC08" TargetMode="External"/><Relationship Id="rId2" Type="http://schemas.openxmlformats.org/officeDocument/2006/relationships/hyperlink" Target="https://www.wired.com/2011/07/how-digital-detectives-deciphered-stuxnet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en.wikipedia.org/wiki/Stuxnet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1.04940.pdf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dnet.com/article/anatomy-of-the-target-data-breach-missed-opportunities-and-lessons-learned/" TargetMode="External"/><Relationship Id="rId2" Type="http://schemas.openxmlformats.org/officeDocument/2006/relationships/hyperlink" Target="https://malicious.life/episode/episode-29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ashingtonpost.com/local/public-safety/hacker-linked-to-target-data-breach-gets-14-years-in-prison/2018/09/21/839fd6b0-bd17-11e8-b7d2-0773aa1e33da_story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en.wikipedia.org/wiki/List_of_data_breach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BEF55-43E3-4350-BE63-9CB115E94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0x103 – What is Computer Security?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F939F-753C-45A0-BC3A-73D8DCDC6B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b="1" dirty="0"/>
              <a:t>ECED4406 – Computer Security</a:t>
            </a:r>
          </a:p>
          <a:p>
            <a:endParaRPr lang="en-US" sz="2400" b="1" dirty="0"/>
          </a:p>
          <a:p>
            <a:r>
              <a:rPr lang="en-US" sz="2400" b="1" dirty="0"/>
              <a:t>Dr. Colin O’Flynn</a:t>
            </a:r>
          </a:p>
          <a:p>
            <a:r>
              <a:rPr lang="en-US" sz="2400" b="1" dirty="0"/>
              <a:t>Dalhousie University.</a:t>
            </a:r>
            <a:endParaRPr lang="en-CA" sz="2400" b="1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6114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C95C1E-337A-47F7-B248-754FD7D4A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>
            <a:normAutofit/>
          </a:bodyPr>
          <a:lstStyle/>
          <a:p>
            <a:r>
              <a:rPr lang="en-US" sz="4000" dirty="0"/>
              <a:t>#5 Stuxnet (2010)</a:t>
            </a:r>
            <a:endParaRPr lang="en-CA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D6219-A91D-44FB-BB90-1FAFC5DF9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32957"/>
            <a:ext cx="3799425" cy="3672563"/>
          </a:xfrm>
        </p:spPr>
        <p:txBody>
          <a:bodyPr>
            <a:normAutofit/>
          </a:bodyPr>
          <a:lstStyle/>
          <a:p>
            <a:r>
              <a:rPr lang="en-US" sz="2000" dirty="0"/>
              <a:t>One of the largest (at the time) nationally-sponsored cyber-physical attack.</a:t>
            </a:r>
          </a:p>
          <a:p>
            <a:r>
              <a:rPr lang="en-US" sz="2000" dirty="0"/>
              <a:t>Objective: </a:t>
            </a:r>
            <a:r>
              <a:rPr lang="en-US" sz="2000" b="1" dirty="0"/>
              <a:t>set back Iranian atomic program</a:t>
            </a:r>
            <a:r>
              <a:rPr lang="en-US" sz="2000" dirty="0"/>
              <a:t>.</a:t>
            </a:r>
            <a:endParaRPr lang="en-CA" sz="2000" dirty="0"/>
          </a:p>
        </p:txBody>
      </p:sp>
      <p:pic>
        <p:nvPicPr>
          <p:cNvPr id="4098" name="Picture 2" descr="An Unprecedented Look at Stuxnet, the World's First Digital Weapon | WIRED">
            <a:extLst>
              <a:ext uri="{FF2B5EF4-FFF2-40B4-BE49-F238E27FC236}">
                <a16:creationId xmlns:a16="http://schemas.microsoft.com/office/drawing/2014/main" id="{BA11C7AC-07D3-4C83-9A62-D3E0052059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0" r="20166" b="-2"/>
          <a:stretch/>
        </p:blipFill>
        <p:spPr bwMode="auto">
          <a:xfrm>
            <a:off x="5010386" y="10"/>
            <a:ext cx="7181613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5B3B95B0-C15B-4FCC-BE0D-29C250896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194" y="4661031"/>
            <a:ext cx="3111789" cy="193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1379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92DF3-CFA6-4577-BCEA-BAC84D4D3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#5 – How it Worked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CA95B-F3D4-4A5F-BD48-3AE7668A3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5258306"/>
            <a:ext cx="10515600" cy="1325564"/>
          </a:xfrm>
        </p:spPr>
        <p:txBody>
          <a:bodyPr>
            <a:normAutofit/>
          </a:bodyPr>
          <a:lstStyle/>
          <a:p>
            <a:r>
              <a:rPr lang="en-CA" sz="2000" dirty="0"/>
              <a:t>For (a LOT!) more, see:</a:t>
            </a:r>
          </a:p>
          <a:p>
            <a:pPr lvl="1"/>
            <a:r>
              <a:rPr lang="en-CA" sz="1800" dirty="0">
                <a:hlinkClick r:id="rId2"/>
              </a:rPr>
              <a:t>https://www.wired.com/2011/07/how-digital-detectives-deciphered-stuxnet/</a:t>
            </a:r>
            <a:endParaRPr lang="en-CA" sz="1800" dirty="0"/>
          </a:p>
          <a:p>
            <a:pPr lvl="1"/>
            <a:r>
              <a:rPr lang="en-CA" sz="1800" dirty="0">
                <a:hlinkClick r:id="rId3"/>
              </a:rPr>
              <a:t>https://www.amazon.ca/Countdown-Zero-Day-Stuxnet-Digital-ebook/dp/B00KEPLC08</a:t>
            </a:r>
            <a:r>
              <a:rPr lang="en-CA" sz="1800" dirty="0"/>
              <a:t> </a:t>
            </a:r>
          </a:p>
          <a:p>
            <a:pPr lvl="1"/>
            <a:r>
              <a:rPr lang="en-CA" sz="1800" dirty="0">
                <a:hlinkClick r:id="rId4"/>
              </a:rPr>
              <a:t>https://en.wikipedia.org/wiki/Stuxnet</a:t>
            </a:r>
            <a:r>
              <a:rPr lang="en-CA" sz="1800" dirty="0"/>
              <a:t> 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2B925948-A29C-42D9-98BF-F4E5D11B3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4832" y="1671948"/>
            <a:ext cx="5212080" cy="277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3F5A698-2F17-4C21-8E8D-3E8B92CBFDA2}"/>
              </a:ext>
            </a:extLst>
          </p:cNvPr>
          <p:cNvSpPr txBox="1">
            <a:spLocks/>
          </p:cNvSpPr>
          <p:nvPr/>
        </p:nvSpPr>
        <p:spPr>
          <a:xfrm>
            <a:off x="792480" y="1585743"/>
            <a:ext cx="5059680" cy="367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Computer work with very specific programming &amp; objective:</a:t>
            </a:r>
          </a:p>
          <a:p>
            <a:pPr lvl="1"/>
            <a:r>
              <a:rPr lang="en-US" sz="1600" dirty="0"/>
              <a:t>Searched for an exact configuration of computer and PLC, as used in centrifuge control.</a:t>
            </a:r>
          </a:p>
          <a:p>
            <a:pPr lvl="1"/>
            <a:r>
              <a:rPr lang="en-US" sz="1600" dirty="0"/>
              <a:t>Malware attacked the PLC &amp; control computer to run a complicated program.</a:t>
            </a:r>
          </a:p>
          <a:p>
            <a:r>
              <a:rPr lang="en-US" sz="2000" dirty="0"/>
              <a:t>Malware would occasionally over-speed the centrifuge, but report back to the users that everything was normal.</a:t>
            </a:r>
          </a:p>
          <a:p>
            <a:r>
              <a:rPr lang="en-US" sz="2000" dirty="0"/>
              <a:t>Malware would then return to normal operation.</a:t>
            </a:r>
          </a:p>
          <a:p>
            <a:pPr lvl="1"/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2294760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9D57F-86AC-4A19-9989-D34D4A17C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Computer Security Terms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091EC-4751-40EB-BAAA-869714F76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Zero-Day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These are previously unknown “exploits”. A vulnerability in some software that </a:t>
            </a:r>
            <a:r>
              <a:rPr lang="en-US" i="1" dirty="0"/>
              <a:t>has not been seen before, thus there is no protection against it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Normally a vendor is aware of the vulnerability, and has some time to patch it. Exploits happen because of a failure of users to patch.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21872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9D57F-86AC-4A19-9989-D34D4A17C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Security Failures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091EC-4751-40EB-BAAA-869714F76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What is objective of attacker?</a:t>
            </a:r>
          </a:p>
          <a:p>
            <a:pPr lvl="1"/>
            <a:r>
              <a:rPr lang="en-US" sz="3200" dirty="0"/>
              <a:t>Fame?</a:t>
            </a:r>
          </a:p>
          <a:p>
            <a:pPr lvl="1"/>
            <a:r>
              <a:rPr lang="en-US" sz="3200" dirty="0"/>
              <a:t>Money?</a:t>
            </a:r>
          </a:p>
          <a:p>
            <a:pPr lvl="1"/>
            <a:r>
              <a:rPr lang="en-US" sz="3200" dirty="0"/>
              <a:t>Fraud?</a:t>
            </a:r>
          </a:p>
          <a:p>
            <a:pPr lvl="1"/>
            <a:r>
              <a:rPr lang="en-US" sz="3200" dirty="0"/>
              <a:t>Military?</a:t>
            </a:r>
          </a:p>
          <a:p>
            <a:pPr lvl="1"/>
            <a:r>
              <a:rPr lang="en-US" sz="3200" dirty="0"/>
              <a:t>Revenge?</a:t>
            </a:r>
          </a:p>
          <a:p>
            <a:r>
              <a:rPr lang="en-US" sz="3600" dirty="0"/>
              <a:t>What are resources available to attacker?</a:t>
            </a:r>
          </a:p>
          <a:p>
            <a:pPr lvl="1"/>
            <a:r>
              <a:rPr lang="en-US" sz="3200" dirty="0"/>
              <a:t>Technical resources?</a:t>
            </a:r>
          </a:p>
          <a:p>
            <a:pPr lvl="1"/>
            <a:r>
              <a:rPr lang="en-US" sz="3200" dirty="0"/>
              <a:t>Funding?</a:t>
            </a:r>
          </a:p>
          <a:p>
            <a:pPr lvl="1"/>
            <a:r>
              <a:rPr lang="en-US" sz="3200" dirty="0"/>
              <a:t>Network of others to work with?</a:t>
            </a:r>
          </a:p>
        </p:txBody>
      </p:sp>
    </p:spTree>
    <p:extLst>
      <p:ext uri="{BB962C8B-B14F-4D97-AF65-F5344CB8AC3E}">
        <p14:creationId xmlns:p14="http://schemas.microsoft.com/office/powerpoint/2010/main" val="666485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1FEC7-F609-4BFD-9858-E0E90F31B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Security – Relevance to Us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A5E07-74BD-446A-8873-C5A46A204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interested in embedded systems – what does that mean?</a:t>
            </a:r>
            <a:endParaRPr lang="en-CA" dirty="0"/>
          </a:p>
        </p:txBody>
      </p:sp>
      <p:pic>
        <p:nvPicPr>
          <p:cNvPr id="6146" name="Picture 2" descr="Embedded Computing for Industrial Application | TCI Business Capital">
            <a:extLst>
              <a:ext uri="{FF2B5EF4-FFF2-40B4-BE49-F238E27FC236}">
                <a16:creationId xmlns:a16="http://schemas.microsoft.com/office/drawing/2014/main" id="{FE3A8EFA-4891-4BEE-BD95-F7018AF3F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860" y="2602484"/>
            <a:ext cx="5443728" cy="3629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253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54F64-0DBE-4D0C-A358-555BE616D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Look at Failures</a:t>
            </a:r>
            <a:endParaRPr lang="en-CA" dirty="0"/>
          </a:p>
        </p:txBody>
      </p:sp>
      <p:pic>
        <p:nvPicPr>
          <p:cNvPr id="1026" name="Picture 2" descr="Tacoma Narrows Bridge Collapse - Failure magazine">
            <a:extLst>
              <a:ext uri="{FF2B5EF4-FFF2-40B4-BE49-F238E27FC236}">
                <a16:creationId xmlns:a16="http://schemas.microsoft.com/office/drawing/2014/main" id="{D7F1F61F-D2F1-4CF6-B1BE-0C7AE310AB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450" y="1416050"/>
            <a:ext cx="6769100" cy="523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3583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54F64-0DBE-4D0C-A358-555BE616D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 Early Hackers (Late 1980’s)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99E36-D027-4360-A27F-FE482D2B4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0959"/>
            <a:ext cx="6797510" cy="4351338"/>
          </a:xfrm>
        </p:spPr>
        <p:txBody>
          <a:bodyPr/>
          <a:lstStyle/>
          <a:p>
            <a:r>
              <a:rPr lang="en-US" dirty="0"/>
              <a:t>The year… is 1986. Clifford Stole discovers a $0.75 error in the computer accounts…</a:t>
            </a:r>
            <a:endParaRPr lang="en-CA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AA1DDDA-427B-4717-9DB0-60CE14E7B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300" y="638907"/>
            <a:ext cx="3778250" cy="558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ED0FF1-D1F0-4E45-BDFF-3975DC9B2AD2}"/>
              </a:ext>
            </a:extLst>
          </p:cNvPr>
          <p:cNvSpPr txBox="1"/>
          <p:nvPr/>
        </p:nvSpPr>
        <p:spPr>
          <a:xfrm>
            <a:off x="1117928" y="5992297"/>
            <a:ext cx="64636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https://www.youtube.com/watch?v=hTx9h3Sm29I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FCBA63-5EA2-48F0-B55B-F86F574DB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863" y="2458709"/>
            <a:ext cx="4308537" cy="353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23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54F64-0DBE-4D0C-A358-555BE616D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 What did this result in?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99E36-D027-4360-A27F-FE482D2B4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Long project to catch the hackers (also – convince FBI this is an issue!).</a:t>
            </a:r>
          </a:p>
          <a:p>
            <a:endParaRPr lang="en-US" dirty="0"/>
          </a:p>
          <a:p>
            <a:r>
              <a:rPr lang="en-US" dirty="0"/>
              <a:t>Hacker used fact that many people had default or not passwords (this will come up again, forever).</a:t>
            </a:r>
          </a:p>
          <a:p>
            <a:endParaRPr lang="en-US" dirty="0"/>
          </a:p>
          <a:p>
            <a:r>
              <a:rPr lang="en-US" dirty="0"/>
              <a:t>A ‘honeypot’ was setup with some files the hacker would be interested in, resulted in additional information about the hacker.</a:t>
            </a:r>
          </a:p>
          <a:p>
            <a:endParaRPr lang="en-US" dirty="0"/>
          </a:p>
          <a:p>
            <a:r>
              <a:rPr lang="en-US" dirty="0"/>
              <a:t>Hacker was stealing information to sell to KGB.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03306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46523-B40F-4D12-8928-2E405221D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#2 United States v. </a:t>
            </a:r>
            <a:r>
              <a:rPr lang="en-US" dirty="0" err="1"/>
              <a:t>Elcom</a:t>
            </a:r>
            <a:r>
              <a:rPr lang="en-US" dirty="0"/>
              <a:t> Ltd. (2001)</a:t>
            </a:r>
            <a:endParaRPr lang="en-CA" dirty="0"/>
          </a:p>
        </p:txBody>
      </p:sp>
      <p:pic>
        <p:nvPicPr>
          <p:cNvPr id="2050" name="Picture 2" descr="United States v. Elcom Ltd. - Wikipedia">
            <a:extLst>
              <a:ext uri="{FF2B5EF4-FFF2-40B4-BE49-F238E27FC236}">
                <a16:creationId xmlns:a16="http://schemas.microsoft.com/office/drawing/2014/main" id="{077AD383-B9AF-4913-930F-9E424A9D77D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966" y="2113380"/>
            <a:ext cx="215900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D8B831C-E452-42AD-A714-869DD8A5FD7B}"/>
              </a:ext>
            </a:extLst>
          </p:cNvPr>
          <p:cNvSpPr txBox="1">
            <a:spLocks/>
          </p:cNvSpPr>
          <p:nvPr/>
        </p:nvSpPr>
        <p:spPr>
          <a:xfrm>
            <a:off x="4114800" y="1825625"/>
            <a:ext cx="7239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Wrote “Advanced E-Book Processor”</a:t>
            </a:r>
          </a:p>
          <a:p>
            <a:r>
              <a:rPr lang="en-US" dirty="0"/>
              <a:t>Capable of removing some security mechanisms from books.</a:t>
            </a:r>
          </a:p>
          <a:p>
            <a:pPr lvl="1"/>
            <a:r>
              <a:rPr lang="en-US" dirty="0"/>
              <a:t>From previous slides – the “Rotate by 13” Cipher.</a:t>
            </a:r>
          </a:p>
          <a:p>
            <a:r>
              <a:rPr lang="en-US" dirty="0"/>
              <a:t>Arrested in U.S. under law known as DMCA (we’ll come back to this).</a:t>
            </a:r>
          </a:p>
          <a:p>
            <a:r>
              <a:rPr lang="en-CA" dirty="0"/>
              <a:t>Charges eventually dropped.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336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764F0-9DEC-4DC5-8077-ABB4D12D4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#3 Target Data Breach (2013) </a:t>
            </a:r>
            <a:endParaRPr lang="en-CA" dirty="0"/>
          </a:p>
        </p:txBody>
      </p:sp>
      <p:pic>
        <p:nvPicPr>
          <p:cNvPr id="3074" name="Picture 2" descr="Target Logo | Logos, Target, Logo design">
            <a:extLst>
              <a:ext uri="{FF2B5EF4-FFF2-40B4-BE49-F238E27FC236}">
                <a16:creationId xmlns:a16="http://schemas.microsoft.com/office/drawing/2014/main" id="{CD6F9816-D573-4866-A50A-382EBFBDDE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82" y="2020888"/>
            <a:ext cx="3071812" cy="307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38F2EC7-35BE-4692-A048-65AEB1AB1338}"/>
              </a:ext>
            </a:extLst>
          </p:cNvPr>
          <p:cNvSpPr txBox="1">
            <a:spLocks/>
          </p:cNvSpPr>
          <p:nvPr/>
        </p:nvSpPr>
        <p:spPr>
          <a:xfrm>
            <a:off x="4114800" y="1825625"/>
            <a:ext cx="7239000" cy="2680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Hackers found (public) information on Target suppliers, such as HVAC (heating/cooling) contractor.</a:t>
            </a:r>
          </a:p>
          <a:p>
            <a:r>
              <a:rPr lang="en-US" dirty="0"/>
              <a:t>Hackers attacked these vendors, on assumption they will have poor security controls.</a:t>
            </a:r>
          </a:p>
        </p:txBody>
      </p:sp>
    </p:spTree>
    <p:extLst>
      <p:ext uri="{BB962C8B-B14F-4D97-AF65-F5344CB8AC3E}">
        <p14:creationId xmlns:p14="http://schemas.microsoft.com/office/powerpoint/2010/main" val="500644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D9CF5-90BC-4909-9695-ECEA67ABD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#3 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281387-AB40-4AAD-A0E8-A2F255F3307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718" y="365125"/>
            <a:ext cx="8889265" cy="538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DA88DA-5871-47D7-AAF1-C92C2ECB7F01}"/>
              </a:ext>
            </a:extLst>
          </p:cNvPr>
          <p:cNvSpPr txBox="1"/>
          <p:nvPr/>
        </p:nvSpPr>
        <p:spPr>
          <a:xfrm>
            <a:off x="992170" y="5892710"/>
            <a:ext cx="85100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i="1" dirty="0" err="1"/>
              <a:t>Xiaokui</a:t>
            </a:r>
            <a:r>
              <a:rPr lang="en-CA" i="1" dirty="0"/>
              <a:t> Shu, </a:t>
            </a:r>
            <a:r>
              <a:rPr lang="en-CA" i="1" dirty="0" err="1"/>
              <a:t>Ke</a:t>
            </a:r>
            <a:r>
              <a:rPr lang="en-CA" i="1" dirty="0"/>
              <a:t> Tian, Andrew </a:t>
            </a:r>
            <a:r>
              <a:rPr lang="en-CA" i="1" dirty="0" err="1"/>
              <a:t>Ciambrone</a:t>
            </a:r>
            <a:r>
              <a:rPr lang="en-CA" i="1" dirty="0"/>
              <a:t> and </a:t>
            </a:r>
            <a:r>
              <a:rPr lang="en-CA" i="1" dirty="0" err="1"/>
              <a:t>Danfeng</a:t>
            </a:r>
            <a:r>
              <a:rPr lang="en-CA" i="1" dirty="0"/>
              <a:t> (Daphne) Yao.</a:t>
            </a:r>
          </a:p>
          <a:p>
            <a:r>
              <a:rPr lang="en-CA" i="1" dirty="0"/>
              <a:t>“</a:t>
            </a:r>
            <a:r>
              <a:rPr lang="en-US" i="1" dirty="0"/>
              <a:t>Breaking the Target: An Analysis of Target Data Breach and Lessons Learned”.</a:t>
            </a:r>
            <a:br>
              <a:rPr lang="en-US" i="1" dirty="0"/>
            </a:br>
            <a:r>
              <a:rPr lang="en-CA" i="1" dirty="0">
                <a:hlinkClick r:id="rId3"/>
              </a:rPr>
              <a:t>https://arxiv.org/pdf/1701.04940.pdf</a:t>
            </a:r>
            <a:endParaRPr lang="en-CA" i="1" dirty="0"/>
          </a:p>
          <a:p>
            <a:endParaRPr lang="en-CA" i="1" dirty="0"/>
          </a:p>
        </p:txBody>
      </p:sp>
    </p:spTree>
    <p:extLst>
      <p:ext uri="{BB962C8B-B14F-4D97-AF65-F5344CB8AC3E}">
        <p14:creationId xmlns:p14="http://schemas.microsoft.com/office/powerpoint/2010/main" val="3018773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54C79-EA89-419E-A53D-C58D64910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#3 What did this result in?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101A3-6617-4A09-A166-B2956935D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0466"/>
            <a:ext cx="9942921" cy="37173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Objective was stealing customer information (including credit card) for fraud.</a:t>
            </a:r>
          </a:p>
          <a:p>
            <a:r>
              <a:rPr lang="en-US" dirty="0"/>
              <a:t>Total of 40 million customers affected.</a:t>
            </a:r>
          </a:p>
          <a:p>
            <a:r>
              <a:rPr lang="en-US" dirty="0"/>
              <a:t>Target claims total cost of break ~$200 million dollars.</a:t>
            </a:r>
          </a:p>
          <a:p>
            <a:r>
              <a:rPr lang="en-US" dirty="0"/>
              <a:t>Fined $18.5 million to settle claims in 2017.</a:t>
            </a:r>
          </a:p>
          <a:p>
            <a:r>
              <a:rPr lang="en-CA" dirty="0"/>
              <a:t>Some charged or suspected of helping (linked):</a:t>
            </a:r>
          </a:p>
          <a:p>
            <a:pPr lvl="1"/>
            <a:r>
              <a:rPr lang="en-CA" dirty="0"/>
              <a:t>Ruslan </a:t>
            </a:r>
            <a:r>
              <a:rPr lang="en-CA" dirty="0" err="1"/>
              <a:t>Bondars</a:t>
            </a:r>
            <a:r>
              <a:rPr lang="en-CA" dirty="0"/>
              <a:t>, 14 years </a:t>
            </a:r>
          </a:p>
          <a:p>
            <a:pPr lvl="1"/>
            <a:r>
              <a:rPr lang="en-CA" dirty="0"/>
              <a:t>Taylor Huddleston</a:t>
            </a:r>
          </a:p>
          <a:p>
            <a:pPr lvl="1"/>
            <a:r>
              <a:rPr lang="en-CA" dirty="0"/>
              <a:t>Andrey </a:t>
            </a:r>
            <a:r>
              <a:rPr lang="en-CA" dirty="0" err="1"/>
              <a:t>Hodirevski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5D2BAF-6437-4E1D-9E36-B01A68E61D2E}"/>
              </a:ext>
            </a:extLst>
          </p:cNvPr>
          <p:cNvSpPr txBox="1"/>
          <p:nvPr/>
        </p:nvSpPr>
        <p:spPr>
          <a:xfrm>
            <a:off x="1124539" y="5627802"/>
            <a:ext cx="994292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400" dirty="0"/>
              <a:t>Some starting points for more info on the topic, see:</a:t>
            </a:r>
            <a:endParaRPr lang="en-CA" sz="1400" dirty="0">
              <a:hlinkClick r:id="rId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hlinkClick r:id="rId2"/>
              </a:rPr>
              <a:t>https://malicious.life/episode/episode-29/</a:t>
            </a:r>
            <a:endParaRPr lang="en-CA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hlinkClick r:id="rId3"/>
              </a:rPr>
              <a:t>https://www.zdnet.com/article/anatomy-of-the-target-data-breach-missed-opportunities-and-lessons-learned/</a:t>
            </a:r>
            <a:endParaRPr lang="en-CA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hlinkClick r:id="rId4"/>
              </a:rPr>
              <a:t>https://www.washingtonpost.com/local/public-safety/hacker-linked-to-target-data-breach-gets-14-years-in-prison/2018/09/21/839fd6b0-bd17-11e8-b7d2-0773aa1e33da_story.html</a:t>
            </a:r>
            <a:endParaRPr lang="en-CA" sz="1400" dirty="0"/>
          </a:p>
          <a:p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3320961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C7DA0-9966-44EA-9F78-56AF491E6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#4 – Many Other Data Breaches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C1BCB-B9A5-4FE0-93BB-1A919457E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5362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Target was not first or biggest! Using </a:t>
            </a:r>
            <a:r>
              <a:rPr lang="en-CA" dirty="0">
                <a:hlinkClick r:id="rId2"/>
              </a:rPr>
              <a:t>https://en.wikipedia.org/wiki/List_of_data_breaches</a:t>
            </a:r>
            <a:r>
              <a:rPr lang="en-CA" dirty="0"/>
              <a:t> (at least 30K records leaked):</a:t>
            </a:r>
          </a:p>
          <a:p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33648C-8132-48AD-A1A4-B8D8FFFD2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0" y="2663915"/>
            <a:ext cx="9423400" cy="19310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A45974-4712-40A6-A860-A67E63280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624" y="4953856"/>
            <a:ext cx="9537700" cy="153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304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702</Words>
  <Application>Microsoft Office PowerPoint</Application>
  <PresentationFormat>Widescreen</PresentationFormat>
  <Paragraphs>76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0x103 – What is Computer Security?</vt:lpstr>
      <vt:lpstr>Let’s Look at Failures</vt:lpstr>
      <vt:lpstr>#1 Early Hackers (Late 1980’s)</vt:lpstr>
      <vt:lpstr>#1 What did this result in?</vt:lpstr>
      <vt:lpstr>#2 United States v. Elcom Ltd. (2001)</vt:lpstr>
      <vt:lpstr>#3 Target Data Breach (2013) </vt:lpstr>
      <vt:lpstr>#3 </vt:lpstr>
      <vt:lpstr>#3 What did this result in?</vt:lpstr>
      <vt:lpstr>#4 – Many Other Data Breaches</vt:lpstr>
      <vt:lpstr>#5 Stuxnet (2010)</vt:lpstr>
      <vt:lpstr>#5 – How it Worked</vt:lpstr>
      <vt:lpstr>Important Computer Security Terms</vt:lpstr>
      <vt:lpstr>Computer Security Failures</vt:lpstr>
      <vt:lpstr>Computer Security – Relevance to 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0x103 – What is Computer Security?</dc:title>
  <dc:creator>Colin O'Flynn</dc:creator>
  <cp:lastModifiedBy>Colin O'Flynn</cp:lastModifiedBy>
  <cp:revision>6</cp:revision>
  <dcterms:created xsi:type="dcterms:W3CDTF">2020-09-15T11:32:29Z</dcterms:created>
  <dcterms:modified xsi:type="dcterms:W3CDTF">2020-09-15T12:53:51Z</dcterms:modified>
</cp:coreProperties>
</file>

<file path=docProps/thumbnail.jpeg>
</file>